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67" r:id="rId14"/>
    <p:sldId id="368" r:id="rId15"/>
    <p:sldId id="369" r:id="rId16"/>
    <p:sldId id="357" r:id="rId17"/>
    <p:sldId id="370"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 id="335" r:id="rId31"/>
  </p:sldIdLst>
  <p:sldSz cx="12188825" cy="6858000"/>
  <p:notesSz cx="6858000" cy="9144000"/>
  <p:custDataLst>
    <p:tags r:id="rId34"/>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097" autoAdjust="0"/>
  </p:normalViewPr>
  <p:slideViewPr>
    <p:cSldViewPr>
      <p:cViewPr varScale="1">
        <p:scale>
          <a:sx n="77" d="100"/>
          <a:sy n="77" d="100"/>
        </p:scale>
        <p:origin x="1914" y="9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3/5/2024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3/5/2024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showing us the contribution of each feature to the final verdict for individual predictions. It’s a bit like getting a detailed recipe of how a decision was cooked up, making the often 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 focusing on one decision at a time. It creates a simpler model that approximates how the original, complex model behaves for individual predictions, giving us a peek into the black box to see what's influencing its choices.</a:t>
            </a:r>
          </a:p>
          <a:p>
            <a:endParaRPr lang="en-GB" sz="6000" b="0"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a:p>
            <a:r>
              <a:rPr lang="en-GB" sz="6000" b="0"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dirty="0"/>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0" i="0" dirty="0">
                <a:solidFill>
                  <a:srgbClr val="0D0D0D"/>
                </a:solidFill>
                <a:effectLst/>
                <a:latin typeface="Söhne"/>
              </a:rPr>
              <a:t>DiCE, standing for Diverse Counterfactual Explanations, is like a creative friend who helps you understand AI decisions by showing you alternative scenarios. It answers the question, "What could have been changed in the input data to get a different outcome?" by generating examples that are close to the original data but would lead to a different decision, making it easier to grasp how and why the model arrives at its conclusions.</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a:t>
            </a:r>
            <a:endParaRPr lang="en-GB" dirty="0"/>
          </a:p>
          <a:p>
            <a:endParaRPr lang="en-GB" dirty="0"/>
          </a:p>
          <a:p>
            <a:r>
              <a:rPr lang="en-GB" dirty="0"/>
              <a:t>For every two instances in the testing data, if the distance between features is equal to zero, then the distance between the explanations should be equal to zero.</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0" i="1" u="none" strike="noStrike" baseline="0" dirty="0">
                <a:latin typeface="STIXTwoText-Italic"/>
              </a:rPr>
              <a:t>Stability</a:t>
            </a:r>
            <a:r>
              <a:rPr lang="en-GB" sz="1800" b="0" i="0" u="none" strike="noStrike" baseline="0" dirty="0">
                <a:latin typeface="STIXTwoText"/>
              </a:rPr>
              <a:t>: This metric states that instances belong to the same class must have comparable </a:t>
            </a:r>
            <a:r>
              <a:rPr lang="en-IE" sz="1800" b="0" i="0" u="none" strike="noStrike" baseline="0" dirty="0">
                <a:latin typeface="STIXTwoText"/>
              </a:rPr>
              <a:t>explanations.</a:t>
            </a: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a:t>
            </a:r>
          </a:p>
          <a:p>
            <a:pPr algn="l"/>
            <a:r>
              <a:rPr lang="en-GB" sz="1800" b="0" i="0" u="none" strike="noStrike" baseline="0" dirty="0">
                <a:latin typeface="STIXTwoText"/>
              </a:rPr>
              <a:t>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a:p>
            <a:pPr algn="l"/>
            <a:r>
              <a:rPr lang="en-GB" sz="1800" b="0"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pPr algn="l"/>
            <a:r>
              <a:rPr lang="en-GB" sz="1800" b="0" i="1" u="none" strike="noStrike" baseline="0" dirty="0">
                <a:latin typeface="STIXTwoText-Italic"/>
              </a:rPr>
              <a:t>Separability</a:t>
            </a:r>
            <a:r>
              <a:rPr lang="en-GB" sz="1800" b="0" i="0" u="none" strike="noStrike" baseline="0" dirty="0">
                <a:latin typeface="STIXTwoText"/>
              </a:rPr>
              <a:t>: This metric states that if there are two dissimilar instances, then they must have dissimilar explanations. This metric holds the assumption that the model does not have degree of freedom;27 this means that all the features used in the model are relevant to the prediction.</a:t>
            </a:r>
          </a:p>
          <a:p>
            <a:pPr algn="l"/>
            <a:endParaRPr lang="en-GB" sz="1800" b="0" i="0" u="none" strike="noStrike" baseline="0" dirty="0">
              <a:latin typeface="STIXTwoText"/>
            </a:endParaRPr>
          </a:p>
          <a:p>
            <a:pPr algn="l"/>
            <a:r>
              <a:rPr lang="en-IE" sz="1800" b="0" i="0" u="none" strike="noStrike" baseline="0" dirty="0">
                <a:latin typeface="STIXTwoText"/>
              </a:rPr>
              <a:t>To measure the </a:t>
            </a:r>
            <a:r>
              <a:rPr lang="en-GB" sz="1800" b="0" i="0" u="none" strike="noStrike" baseline="0" dirty="0">
                <a:latin typeface="CourierStd"/>
              </a:rPr>
              <a:t>separability </a:t>
            </a:r>
            <a:r>
              <a:rPr lang="en-GB" sz="1800" b="0" i="0" u="none" strike="noStrike" baseline="0" dirty="0" err="1">
                <a:latin typeface="STIXTwoText"/>
              </a:rPr>
              <a:t>metric,we</a:t>
            </a:r>
            <a:r>
              <a:rPr lang="en-GB" sz="1800" b="0" i="0" u="none" strike="noStrike" baseline="0" dirty="0">
                <a:latin typeface="STIXTwoText"/>
              </a:rPr>
              <a:t> choose a subset </a:t>
            </a:r>
            <a:r>
              <a:rPr lang="en-GB" sz="1800" b="0" i="1" u="none" strike="noStrike" baseline="0" dirty="0">
                <a:latin typeface="STIXTwoText-Italic"/>
              </a:rPr>
              <a:t>S </a:t>
            </a:r>
            <a:r>
              <a:rPr lang="en-GB" sz="1800" b="0" i="0" u="none" strike="noStrike" baseline="0" dirty="0">
                <a:latin typeface="STIXTwoText"/>
              </a:rPr>
              <a:t>of the testing data set that has no duplicates and get their explanations. Then for every instance </a:t>
            </a:r>
            <a:r>
              <a:rPr lang="en-GB" sz="1800" b="0" i="1" u="none" strike="noStrike" baseline="0" dirty="0">
                <a:latin typeface="STIXTwoText-Italic"/>
              </a:rPr>
              <a:t>s </a:t>
            </a:r>
            <a:r>
              <a:rPr lang="en-GB" sz="1800" b="0" i="0" u="none" strike="noStrike" baseline="0" dirty="0">
                <a:latin typeface="STIXTwoText"/>
              </a:rPr>
              <a:t>in </a:t>
            </a:r>
            <a:r>
              <a:rPr lang="en-GB" sz="1800" b="0" i="1" u="none" strike="noStrike" baseline="0" dirty="0" err="1">
                <a:latin typeface="STIXTwoText-Italic"/>
              </a:rPr>
              <a:t>S</a:t>
            </a:r>
            <a:r>
              <a:rPr lang="en-GB" sz="1800" b="0" i="0" u="none" strike="noStrike" baseline="0" dirty="0" err="1">
                <a:latin typeface="STIXTwoText"/>
              </a:rPr>
              <a:t>,we</a:t>
            </a:r>
            <a:r>
              <a:rPr lang="en-GB" sz="1800" b="0" i="0" u="none" strike="noStrike" baseline="0" dirty="0">
                <a:latin typeface="STIXTwoText"/>
              </a:rPr>
              <a:t> compare its explanation with all other explanations of instances in </a:t>
            </a:r>
            <a:r>
              <a:rPr lang="en-GB" sz="1800" b="0" i="1" u="none" strike="noStrike" baseline="0" dirty="0">
                <a:latin typeface="STIXTwoText-Italic"/>
              </a:rPr>
              <a:t>S </a:t>
            </a:r>
            <a:r>
              <a:rPr lang="en-GB" sz="1800" b="0" i="0" u="none" strike="noStrike" baseline="0" dirty="0">
                <a:latin typeface="STIXTwoText"/>
              </a:rPr>
              <a:t>and if such explanation has no duplicate then it satisfies the separability </a:t>
            </a:r>
            <a:r>
              <a:rPr lang="en-IE" sz="1800" b="0" i="0" u="none" strike="noStrike" baseline="0" dirty="0">
                <a:latin typeface="STIXTwoText"/>
              </a:rPr>
              <a:t>metric.</a:t>
            </a:r>
          </a:p>
          <a:p>
            <a:pPr algn="l"/>
            <a:endParaRPr lang="en-IE" sz="1800" b="0" i="0" u="none" strike="noStrike" baseline="0" dirty="0">
              <a:latin typeface="STIXTwoText"/>
            </a:endParaRPr>
          </a:p>
          <a:p>
            <a:pPr algn="l">
              <a:buFont typeface="Arial" panose="020B0604020202020204" pitchFamily="34" charset="0"/>
              <a:buChar char="•"/>
            </a:pPr>
            <a:r>
              <a:rPr lang="en-GB" b="0" i="0" dirty="0">
                <a:effectLst/>
                <a:latin typeface="system-ui"/>
              </a:rPr>
              <a:t>Choose subset S of test data</a:t>
            </a:r>
          </a:p>
          <a:p>
            <a:pPr algn="l">
              <a:buFont typeface="Arial" panose="020B0604020202020204" pitchFamily="34" charset="0"/>
              <a:buChar char="•"/>
            </a:pPr>
            <a:r>
              <a:rPr lang="en-GB" b="0" i="0" dirty="0">
                <a:effectLst/>
                <a:latin typeface="system-ui"/>
              </a:rPr>
              <a:t>- ensure no duplicate instances exist. This is a comparison of features, as no explanations have been generated yet. - remove any instances with duplicated features - generate explanations for each remaining instance in the subset of test data</a:t>
            </a:r>
          </a:p>
          <a:p>
            <a:pPr algn="l">
              <a:buFont typeface="Arial" panose="020B0604020202020204" pitchFamily="34" charset="0"/>
              <a:buChar char="•"/>
            </a:pPr>
            <a:r>
              <a:rPr lang="en-GB" b="0" i="0" dirty="0">
                <a:effectLst/>
                <a:latin typeface="system-ui"/>
              </a:rPr>
              <a:t>For every instance in S</a:t>
            </a:r>
          </a:p>
          <a:p>
            <a:pPr algn="l">
              <a:buFont typeface="Arial" panose="020B0604020202020204" pitchFamily="34" charset="0"/>
              <a:buChar char="•"/>
            </a:pPr>
            <a:r>
              <a:rPr lang="en-GB" b="0" i="0" dirty="0">
                <a:effectLst/>
                <a:latin typeface="system-ui"/>
              </a:rPr>
              <a:t>- compare explanations with all other instance explanations - if no duplicates are found; mark instance as 'success'</a:t>
            </a:r>
          </a:p>
          <a:p>
            <a:pPr algn="l"/>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1" u="none" strike="noStrike" baseline="0" dirty="0">
                <a:latin typeface="STIXTwoText-Italic"/>
              </a:rPr>
              <a:t>Similarity</a:t>
            </a:r>
            <a:r>
              <a:rPr lang="en-GB" sz="1800" b="0" i="0" u="none" strike="noStrike" baseline="0" dirty="0">
                <a:latin typeface="STIXTwoText"/>
              </a:rPr>
              <a:t>:  </a:t>
            </a:r>
            <a:r>
              <a:rPr lang="en-GB" sz="2800" b="0" i="0" dirty="0">
                <a:effectLst/>
                <a:latin typeface="system-ui"/>
              </a:rPr>
              <a:t>This metric states that the more similar the instances to be explained, the closer their explanations should be and vice versa</a:t>
            </a:r>
            <a:endParaRPr lang="en-GB" sz="1800" b="0" i="0" u="none" strike="noStrike" baseline="0" dirty="0">
              <a:latin typeface="STIXTwoText"/>
            </a:endParaRPr>
          </a:p>
          <a:p>
            <a:pPr algn="l"/>
            <a:endParaRPr lang="en-GB" sz="1800" b="0" i="0" u="none" strike="noStrike" baseline="0" dirty="0">
              <a:latin typeface="STIXTwoText"/>
            </a:endParaRPr>
          </a:p>
          <a:p>
            <a:pPr algn="l"/>
            <a:r>
              <a:rPr lang="en-GB" sz="1800" b="0" i="0" u="none" strike="noStrike" baseline="0" dirty="0">
                <a:latin typeface="STIXTwoText"/>
              </a:rPr>
              <a:t>To measure the </a:t>
            </a:r>
            <a:r>
              <a:rPr lang="en-GB" sz="1800" b="0" i="0" u="none" strike="noStrike" baseline="0" dirty="0">
                <a:latin typeface="CourierStd"/>
              </a:rPr>
              <a:t>similarity </a:t>
            </a:r>
            <a:r>
              <a:rPr lang="en-GB" sz="1800" b="0" i="0" u="none" strike="noStrike" baseline="0" dirty="0">
                <a:latin typeface="STIXTwoText"/>
              </a:rPr>
              <a:t>metric, we cluster instances in the testing data set, after normalization using DBSCAN algorithm. For each framework, we normalize the explanations and calculate the mean pairwise Euclidean distances between explanations of testing instances in the same cluster. The framework with the smallest mean pairwise Euclidean distances across its clusters is the best reflecting the similarity </a:t>
            </a:r>
            <a:r>
              <a:rPr lang="en-GB" sz="1800" b="0" i="0" u="none" strike="noStrike" baseline="0" dirty="0" err="1">
                <a:latin typeface="STIXTwoText"/>
              </a:rPr>
              <a:t>metric.ore</a:t>
            </a:r>
            <a:r>
              <a:rPr lang="en-GB" sz="1800" b="0" i="0" u="none" strike="noStrike" baseline="0" dirty="0">
                <a:latin typeface="STIXTwoText"/>
              </a:rPr>
              <a:t> similar the instances to be explained, the closer their explanations should be and vice versa.</a:t>
            </a:r>
          </a:p>
          <a:p>
            <a:pPr algn="l"/>
            <a:endParaRPr lang="en-GB" sz="1800" b="0" i="0" u="none" strike="noStrike" baseline="0" dirty="0">
              <a:latin typeface="STIXTwoText"/>
            </a:endParaRPr>
          </a:p>
          <a:p>
            <a:pPr algn="l"/>
            <a:r>
              <a:rPr lang="en-GB" sz="2800" i="1" dirty="0">
                <a:effectLst/>
              </a:rPr>
              <a:t># Option code to look at optimising cluster values</a:t>
            </a:r>
            <a:r>
              <a:rPr lang="en-GB" sz="2800" dirty="0"/>
              <a:t> </a:t>
            </a:r>
            <a:r>
              <a:rPr lang="en-GB" sz="2800" dirty="0" err="1"/>
              <a:t>optimal_clusters</a:t>
            </a:r>
            <a:r>
              <a:rPr lang="en-GB" sz="2800" dirty="0"/>
              <a:t> </a:t>
            </a:r>
            <a:r>
              <a:rPr lang="en-GB" sz="2800" b="1" dirty="0">
                <a:effectLst/>
              </a:rPr>
              <a:t>=</a:t>
            </a:r>
            <a:r>
              <a:rPr lang="en-GB" sz="2800" dirty="0"/>
              <a:t> </a:t>
            </a:r>
            <a:r>
              <a:rPr lang="en-GB" sz="2800" dirty="0" err="1"/>
              <a:t>determine_optimal_clusters_davies_bouldin</a:t>
            </a:r>
            <a:r>
              <a:rPr lang="en-GB" sz="2800" dirty="0">
                <a:effectLst/>
              </a:rPr>
              <a:t>(</a:t>
            </a:r>
            <a:r>
              <a:rPr lang="en-GB" sz="2800" dirty="0" err="1"/>
              <a:t>features_df</a:t>
            </a:r>
            <a:r>
              <a:rPr lang="en-GB" sz="2800" dirty="0">
                <a:effectLst/>
              </a:rPr>
              <a:t>)</a:t>
            </a:r>
          </a:p>
          <a:p>
            <a:pPr algn="l"/>
            <a:endParaRPr lang="en-GB" sz="2800" b="0" i="0" u="none" strike="noStrike" baseline="0" dirty="0">
              <a:effectLst/>
              <a:latin typeface="STIXTwoText"/>
            </a:endParaRPr>
          </a:p>
          <a:p>
            <a:pPr algn="l"/>
            <a:r>
              <a:rPr lang="en-GB" sz="2800" b="0" i="0" u="none" strike="noStrike" baseline="0" dirty="0">
                <a:effectLst/>
                <a:latin typeface="STIXTwoText"/>
              </a:rPr>
              <a:t>Not a % score – the average pairwise Euclidean distance for each group of explanations.</a:t>
            </a:r>
            <a:endParaRPr lang="en-GB" sz="1800" b="0" i="0" u="none" strike="noStrike" baseline="0" dirty="0">
              <a:latin typeface="STIXTwoText"/>
            </a:endParaRP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312688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a:latin typeface="STIXTwoText"/>
              </a:rPr>
              <a:t>2. </a:t>
            </a:r>
            <a:r>
              <a:rPr lang="en-GB" sz="1200" b="0" i="1" u="none" strike="noStrike" baseline="0" dirty="0">
                <a:latin typeface="STIXTwoText-Italic"/>
              </a:rPr>
              <a:t>Time</a:t>
            </a:r>
            <a:r>
              <a:rPr lang="en-GB" sz="1200" b="0" i="0" u="none" strike="noStrike" baseline="0" dirty="0">
                <a:latin typeface="STIXTwoText"/>
              </a:rPr>
              <a:t>: This metric represents the average time taken by the interpretability framework to output an explanation. </a:t>
            </a:r>
            <a:endParaRPr lang="en-IE" sz="1200" b="0" i="0" u="none" strike="noStrike" baseline="0" dirty="0">
              <a:latin typeface="STIXTwoText"/>
            </a:endParaRPr>
          </a:p>
          <a:p>
            <a:endParaRPr lang="en-IE" sz="1200" b="0" i="0" u="none" strike="noStrike" baseline="0" dirty="0">
              <a:latin typeface="STIXTwoText"/>
            </a:endParaRPr>
          </a:p>
          <a:p>
            <a:r>
              <a:rPr lang="en-IE" sz="1200" b="0" i="0" u="none" strike="noStrike" baseline="0" dirty="0">
                <a:latin typeface="STIXTwoText"/>
              </a:rPr>
              <a:t>Check specification of Azure Kubeflow Notebooks…</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42190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3/5/2024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3/5/2024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3/5/2024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3/5/2024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3/5/2024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3/5/2024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3/5/2024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3/5/2024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3/5/2024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3/5/2024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An Analysis of XAI Methods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5445225"/>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Design and Methodology</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875250"/>
            <a:ext cx="9829800" cy="724949"/>
          </a:xfrm>
        </p:spPr>
        <p:txBody>
          <a:bodyPr/>
          <a:lstStyle/>
          <a:p>
            <a:pPr eaLnBrk="1" hangingPunct="1"/>
            <a:r>
              <a:rPr lang="en-US" altLang="en-US" dirty="0">
                <a:solidFill>
                  <a:srgbClr val="986F07"/>
                </a:solidFill>
              </a:rPr>
              <a:t>XAI: Set Up Model + Verify XAI Methods</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A</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B</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A</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B</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Title 1">
            <a:extLst>
              <a:ext uri="{FF2B5EF4-FFF2-40B4-BE49-F238E27FC236}">
                <a16:creationId xmlns:a16="http://schemas.microsoft.com/office/drawing/2014/main" id="{81B8F6EE-143F-2E1C-A08A-F4B9521DDD6A}"/>
              </a:ext>
            </a:extLst>
          </p:cNvPr>
          <p:cNvSpPr txBox="1">
            <a:spLocks noChangeArrowheads="1"/>
          </p:cNvSpPr>
          <p:nvPr/>
        </p:nvSpPr>
        <p:spPr bwMode="auto">
          <a:xfrm>
            <a:off x="1521196" y="886825"/>
            <a:ext cx="9829800" cy="72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kern="1200">
                <a:solidFill>
                  <a:schemeClr val="accent1">
                    <a:lumMod val="50000"/>
                  </a:schemeClr>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dirty="0">
                <a:solidFill>
                  <a:srgbClr val="986F07"/>
                </a:solidFill>
              </a:rPr>
              <a:t>XAI: Custom Metrics to Score Each Technique</a:t>
            </a:r>
          </a:p>
        </p:txBody>
      </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Graphic spid="5"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9D61A74-F0DF-2CB8-498C-0E585E49193D}"/>
              </a:ext>
            </a:extLst>
          </p:cNvPr>
          <p:cNvGrpSpPr/>
          <p:nvPr/>
        </p:nvGrpSpPr>
        <p:grpSpPr>
          <a:xfrm>
            <a:off x="4957666" y="3243906"/>
            <a:ext cx="3185809" cy="1829421"/>
            <a:chOff x="4492779" y="3270819"/>
            <a:chExt cx="3185809" cy="1829421"/>
          </a:xfrm>
        </p:grpSpPr>
        <p:pic>
          <p:nvPicPr>
            <p:cNvPr id="3" name="Picture 2" descr="A yellow and white squares with a green arrow&#10;&#10;Description automatically generated">
              <a:extLst>
                <a:ext uri="{FF2B5EF4-FFF2-40B4-BE49-F238E27FC236}">
                  <a16:creationId xmlns:a16="http://schemas.microsoft.com/office/drawing/2014/main" id="{FAC99C6C-142C-BC34-3651-E083CBCF1C89}"/>
                </a:ext>
              </a:extLst>
            </p:cNvPr>
            <p:cNvPicPr>
              <a:picLocks noChangeAspect="1"/>
            </p:cNvPicPr>
            <p:nvPr/>
          </p:nvPicPr>
          <p:blipFill>
            <a:blip r:embed="rId8">
              <a:alphaModFix amt="68000"/>
              <a:extLst>
                <a:ext uri="{28A0092B-C50C-407E-A947-70E740481C1C}">
                  <a14:useLocalDpi xmlns:a14="http://schemas.microsoft.com/office/drawing/2010/main" val="0"/>
                </a:ext>
              </a:extLst>
            </a:blip>
            <a:stretch>
              <a:fillRect/>
            </a:stretch>
          </p:blipFill>
          <p:spPr>
            <a:xfrm>
              <a:off x="4850740" y="3701109"/>
              <a:ext cx="2487343" cy="1399131"/>
            </a:xfrm>
            <a:prstGeom prst="rect">
              <a:avLst/>
            </a:prstGeom>
          </p:spPr>
        </p:pic>
        <p:sp>
          <p:nvSpPr>
            <p:cNvPr id="4" name="TextBox 3">
              <a:extLst>
                <a:ext uri="{FF2B5EF4-FFF2-40B4-BE49-F238E27FC236}">
                  <a16:creationId xmlns:a16="http://schemas.microsoft.com/office/drawing/2014/main" id="{E8A8F7F0-C458-8401-CEDC-91F0C940C37B}"/>
                </a:ext>
              </a:extLst>
            </p:cNvPr>
            <p:cNvSpPr txBox="1"/>
            <p:nvPr/>
          </p:nvSpPr>
          <p:spPr>
            <a:xfrm>
              <a:off x="4492779" y="3270819"/>
              <a:ext cx="3185809" cy="369332"/>
            </a:xfrm>
            <a:prstGeom prst="rect">
              <a:avLst/>
            </a:prstGeom>
            <a:noFill/>
          </p:spPr>
          <p:txBody>
            <a:bodyPr wrap="none" rtlCol="0">
              <a:spAutoFit/>
            </a:bodyPr>
            <a:lstStyle/>
            <a:p>
              <a:r>
                <a:rPr lang="en-IE" dirty="0"/>
                <a:t>1: Remove Instance Duplicates</a:t>
              </a:r>
            </a:p>
          </p:txBody>
        </p:sp>
      </p:grpSp>
      <p:grpSp>
        <p:nvGrpSpPr>
          <p:cNvPr id="10" name="Group 9">
            <a:extLst>
              <a:ext uri="{FF2B5EF4-FFF2-40B4-BE49-F238E27FC236}">
                <a16:creationId xmlns:a16="http://schemas.microsoft.com/office/drawing/2014/main" id="{2498258C-5F31-EC3E-2783-A2626694C7B8}"/>
              </a:ext>
            </a:extLst>
          </p:cNvPr>
          <p:cNvGrpSpPr/>
          <p:nvPr/>
        </p:nvGrpSpPr>
        <p:grpSpPr>
          <a:xfrm>
            <a:off x="8372482" y="3933056"/>
            <a:ext cx="3388620" cy="1908646"/>
            <a:chOff x="8406855" y="4400674"/>
            <a:chExt cx="3388620" cy="1908646"/>
          </a:xfrm>
        </p:grpSpPr>
        <p:sp>
          <p:nvSpPr>
            <p:cNvPr id="5" name="TextBox 4">
              <a:extLst>
                <a:ext uri="{FF2B5EF4-FFF2-40B4-BE49-F238E27FC236}">
                  <a16:creationId xmlns:a16="http://schemas.microsoft.com/office/drawing/2014/main" id="{1F252B31-1C1F-0130-31CB-3506467907AC}"/>
                </a:ext>
              </a:extLst>
            </p:cNvPr>
            <p:cNvSpPr txBox="1"/>
            <p:nvPr/>
          </p:nvSpPr>
          <p:spPr>
            <a:xfrm>
              <a:off x="8406855" y="4400674"/>
              <a:ext cx="3388620" cy="369332"/>
            </a:xfrm>
            <a:prstGeom prst="rect">
              <a:avLst/>
            </a:prstGeom>
            <a:noFill/>
          </p:spPr>
          <p:txBody>
            <a:bodyPr wrap="none" rtlCol="0">
              <a:spAutoFit/>
            </a:bodyPr>
            <a:lstStyle/>
            <a:p>
              <a:r>
                <a:rPr lang="en-IE" dirty="0"/>
                <a:t>2: Check Explanation Duplicates</a:t>
              </a:r>
            </a:p>
          </p:txBody>
        </p:sp>
        <p:pic>
          <p:nvPicPr>
            <p:cNvPr id="9" name="Picture 8" descr="A magnifying glass over a computer&#10;&#10;Description automatically generated">
              <a:extLst>
                <a:ext uri="{FF2B5EF4-FFF2-40B4-BE49-F238E27FC236}">
                  <a16:creationId xmlns:a16="http://schemas.microsoft.com/office/drawing/2014/main" id="{800939DA-1D0C-6754-5390-1846466742F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flipH="1">
              <a:off x="8864869" y="4772571"/>
              <a:ext cx="2558133" cy="1536749"/>
            </a:xfrm>
            <a:prstGeom prst="rect">
              <a:avLst/>
            </a:prstGeom>
          </p:spPr>
        </p:pic>
      </p:grpSp>
      <p:grpSp>
        <p:nvGrpSpPr>
          <p:cNvPr id="14" name="Group 13">
            <a:extLst>
              <a:ext uri="{FF2B5EF4-FFF2-40B4-BE49-F238E27FC236}">
                <a16:creationId xmlns:a16="http://schemas.microsoft.com/office/drawing/2014/main" id="{C0412746-1679-0678-5B34-843D857DEBD0}"/>
              </a:ext>
            </a:extLst>
          </p:cNvPr>
          <p:cNvGrpSpPr/>
          <p:nvPr/>
        </p:nvGrpSpPr>
        <p:grpSpPr>
          <a:xfrm>
            <a:off x="4366220" y="6102266"/>
            <a:ext cx="5700572" cy="413356"/>
            <a:chOff x="4366220" y="6102266"/>
            <a:chExt cx="5700572" cy="413356"/>
          </a:xfrm>
        </p:grpSpPr>
        <p:sp>
          <p:nvSpPr>
            <p:cNvPr id="11" name="TextBox 10">
              <a:extLst>
                <a:ext uri="{FF2B5EF4-FFF2-40B4-BE49-F238E27FC236}">
                  <a16:creationId xmlns:a16="http://schemas.microsoft.com/office/drawing/2014/main" id="{DC5795BD-F708-8F77-147C-E30771AFEB9A}"/>
                </a:ext>
              </a:extLst>
            </p:cNvPr>
            <p:cNvSpPr txBox="1"/>
            <p:nvPr/>
          </p:nvSpPr>
          <p:spPr>
            <a:xfrm>
              <a:off x="4366220" y="6146290"/>
              <a:ext cx="5352427" cy="369332"/>
            </a:xfrm>
            <a:prstGeom prst="rect">
              <a:avLst/>
            </a:prstGeom>
            <a:noFill/>
          </p:spPr>
          <p:txBody>
            <a:bodyPr wrap="none" rtlCol="0">
              <a:spAutoFit/>
            </a:bodyPr>
            <a:lstStyle/>
            <a:p>
              <a:r>
                <a:rPr lang="en-IE" dirty="0"/>
                <a:t>3: Count </a:t>
              </a:r>
              <a:r>
                <a:rPr lang="en-IE" b="1" dirty="0"/>
                <a:t>Separability</a:t>
              </a:r>
              <a:r>
                <a:rPr lang="en-IE" dirty="0"/>
                <a:t> ‘Success’ for Each Explanation</a:t>
              </a:r>
            </a:p>
          </p:txBody>
        </p:sp>
        <p:pic>
          <p:nvPicPr>
            <p:cNvPr id="13" name="Picture 12" descr="A black arrow with a white background&#10;&#10;Description automatically generated">
              <a:extLst>
                <a:ext uri="{FF2B5EF4-FFF2-40B4-BE49-F238E27FC236}">
                  <a16:creationId xmlns:a16="http://schemas.microsoft.com/office/drawing/2014/main" id="{AAF91F6D-AC08-1E06-ACD6-E17375DF3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759" y="6102266"/>
              <a:ext cx="288033" cy="413356"/>
            </a:xfrm>
            <a:prstGeom prst="rect">
              <a:avLst/>
            </a:prstGeom>
          </p:spPr>
        </p:pic>
      </p:grpSp>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750"/>
                                        <p:tgtEl>
                                          <p:spTgt spid="10"/>
                                        </p:tgtEl>
                                      </p:cBhvr>
                                    </p:animEffect>
                                  </p:childTnLst>
                                </p:cTn>
                              </p:par>
                            </p:childTnLst>
                          </p:cTn>
                        </p:par>
                        <p:par>
                          <p:cTn id="17" fill="hold">
                            <p:stCondLst>
                              <p:cond delay="7500"/>
                            </p:stCondLst>
                            <p:childTnLst>
                              <p:par>
                                <p:cTn id="18" presetID="10" presetClass="entr" presetSubtype="0" fill="hold" nodeType="afterEffect">
                                  <p:stCondLst>
                                    <p:cond delay="1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05F706D3-9C8C-BD20-B1A0-3FAC3C50BCE5}"/>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pSp>
        <p:nvGrpSpPr>
          <p:cNvPr id="25" name="Group 24">
            <a:extLst>
              <a:ext uri="{FF2B5EF4-FFF2-40B4-BE49-F238E27FC236}">
                <a16:creationId xmlns:a16="http://schemas.microsoft.com/office/drawing/2014/main" id="{EFDE3BD0-CCEE-29EF-CEF8-0DAF4F56A936}"/>
              </a:ext>
            </a:extLst>
          </p:cNvPr>
          <p:cNvGrpSpPr/>
          <p:nvPr/>
        </p:nvGrpSpPr>
        <p:grpSpPr>
          <a:xfrm>
            <a:off x="6603529" y="4119341"/>
            <a:ext cx="2115836" cy="1578285"/>
            <a:chOff x="4907972" y="3362883"/>
            <a:chExt cx="2115836" cy="1578285"/>
          </a:xfrm>
        </p:grpSpPr>
        <p:sp>
          <p:nvSpPr>
            <p:cNvPr id="4" name="TextBox 3">
              <a:extLst>
                <a:ext uri="{FF2B5EF4-FFF2-40B4-BE49-F238E27FC236}">
                  <a16:creationId xmlns:a16="http://schemas.microsoft.com/office/drawing/2014/main" id="{719A69E0-8F94-E190-1777-75E6817854AE}"/>
                </a:ext>
              </a:extLst>
            </p:cNvPr>
            <p:cNvSpPr txBox="1"/>
            <p:nvPr/>
          </p:nvSpPr>
          <p:spPr>
            <a:xfrm>
              <a:off x="4907972" y="3362883"/>
              <a:ext cx="2115836" cy="369332"/>
            </a:xfrm>
            <a:prstGeom prst="rect">
              <a:avLst/>
            </a:prstGeom>
            <a:noFill/>
          </p:spPr>
          <p:txBody>
            <a:bodyPr wrap="none" rtlCol="0">
              <a:spAutoFit/>
            </a:bodyPr>
            <a:lstStyle/>
            <a:p>
              <a:r>
                <a:rPr lang="en-IE" dirty="0"/>
                <a:t>1: Cluster Instances</a:t>
              </a:r>
            </a:p>
          </p:txBody>
        </p:sp>
        <p:pic>
          <p:nvPicPr>
            <p:cNvPr id="8" name="Picture 7" descr="A group of dots with numbers&#10;&#10;Description automatically generated with medium confidence">
              <a:extLst>
                <a:ext uri="{FF2B5EF4-FFF2-40B4-BE49-F238E27FC236}">
                  <a16:creationId xmlns:a16="http://schemas.microsoft.com/office/drawing/2014/main" id="{4ACDD0B0-A00A-BCDB-2BD9-CC3A66685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5771" y="3716175"/>
              <a:ext cx="1800238" cy="1224993"/>
            </a:xfrm>
            <a:prstGeom prst="rect">
              <a:avLst/>
            </a:prstGeom>
          </p:spPr>
        </p:pic>
      </p:grpSp>
      <p:sp>
        <p:nvSpPr>
          <p:cNvPr id="57" name="TextBox 56">
            <a:extLst>
              <a:ext uri="{FF2B5EF4-FFF2-40B4-BE49-F238E27FC236}">
                <a16:creationId xmlns:a16="http://schemas.microsoft.com/office/drawing/2014/main" id="{5D52A832-A9C5-9476-03BA-C411BA21AE30}"/>
              </a:ext>
            </a:extLst>
          </p:cNvPr>
          <p:cNvSpPr txBox="1"/>
          <p:nvPr/>
        </p:nvSpPr>
        <p:spPr>
          <a:xfrm>
            <a:off x="6572714" y="6368037"/>
            <a:ext cx="3263650" cy="369332"/>
          </a:xfrm>
          <a:prstGeom prst="rect">
            <a:avLst/>
          </a:prstGeom>
          <a:noFill/>
        </p:spPr>
        <p:txBody>
          <a:bodyPr wrap="none" rtlCol="0">
            <a:spAutoFit/>
          </a:bodyPr>
          <a:lstStyle/>
          <a:p>
            <a:r>
              <a:rPr lang="en-IE" dirty="0"/>
              <a:t>3: Mean </a:t>
            </a:r>
            <a:r>
              <a:rPr lang="en-IE" dirty="0" err="1"/>
              <a:t>Dist</a:t>
            </a:r>
            <a:r>
              <a:rPr lang="en-IE" dirty="0"/>
              <a:t> Score (All Groups)</a:t>
            </a:r>
          </a:p>
        </p:txBody>
      </p:sp>
      <p:grpSp>
        <p:nvGrpSpPr>
          <p:cNvPr id="19457" name="Group 19456">
            <a:extLst>
              <a:ext uri="{FF2B5EF4-FFF2-40B4-BE49-F238E27FC236}">
                <a16:creationId xmlns:a16="http://schemas.microsoft.com/office/drawing/2014/main" id="{A4120432-E9D7-D7AE-5EBF-EDB819670042}"/>
              </a:ext>
            </a:extLst>
          </p:cNvPr>
          <p:cNvGrpSpPr/>
          <p:nvPr/>
        </p:nvGrpSpPr>
        <p:grpSpPr>
          <a:xfrm>
            <a:off x="4102551" y="4270412"/>
            <a:ext cx="2644190" cy="1878266"/>
            <a:chOff x="4102551" y="4270412"/>
            <a:chExt cx="2644190" cy="1878266"/>
          </a:xfrm>
        </p:grpSpPr>
        <p:grpSp>
          <p:nvGrpSpPr>
            <p:cNvPr id="58" name="Group 57">
              <a:extLst>
                <a:ext uri="{FF2B5EF4-FFF2-40B4-BE49-F238E27FC236}">
                  <a16:creationId xmlns:a16="http://schemas.microsoft.com/office/drawing/2014/main" id="{F1C9F6D9-D144-D1E0-DBD0-71E8950E31BD}"/>
                </a:ext>
              </a:extLst>
            </p:cNvPr>
            <p:cNvGrpSpPr/>
            <p:nvPr/>
          </p:nvGrpSpPr>
          <p:grpSpPr>
            <a:xfrm>
              <a:off x="4102551" y="4270412"/>
              <a:ext cx="2316981" cy="1878266"/>
              <a:chOff x="4120332" y="4598734"/>
              <a:chExt cx="2316981" cy="1878266"/>
            </a:xfrm>
          </p:grpSpPr>
          <p:grpSp>
            <p:nvGrpSpPr>
              <p:cNvPr id="26" name="Group 25">
                <a:extLst>
                  <a:ext uri="{FF2B5EF4-FFF2-40B4-BE49-F238E27FC236}">
                    <a16:creationId xmlns:a16="http://schemas.microsoft.com/office/drawing/2014/main" id="{2F4576FC-9D6B-4660-218A-AB01BF6EB496}"/>
                  </a:ext>
                </a:extLst>
              </p:cNvPr>
              <p:cNvGrpSpPr/>
              <p:nvPr/>
            </p:nvGrpSpPr>
            <p:grpSpPr>
              <a:xfrm>
                <a:off x="4193530" y="5078282"/>
                <a:ext cx="1800239" cy="1398718"/>
                <a:chOff x="8179478" y="3854993"/>
                <a:chExt cx="2113697" cy="1542290"/>
              </a:xfrm>
            </p:grpSpPr>
            <p:grpSp>
              <p:nvGrpSpPr>
                <p:cNvPr id="27" name="Group 26">
                  <a:extLst>
                    <a:ext uri="{FF2B5EF4-FFF2-40B4-BE49-F238E27FC236}">
                      <a16:creationId xmlns:a16="http://schemas.microsoft.com/office/drawing/2014/main" id="{BB267EC4-6224-BF8B-898A-E9B59730D196}"/>
                    </a:ext>
                  </a:extLst>
                </p:cNvPr>
                <p:cNvGrpSpPr/>
                <p:nvPr/>
              </p:nvGrpSpPr>
              <p:grpSpPr>
                <a:xfrm>
                  <a:off x="8179478" y="4316762"/>
                  <a:ext cx="1443244" cy="648071"/>
                  <a:chOff x="9258093" y="5085184"/>
                  <a:chExt cx="2308927" cy="1055091"/>
                </a:xfrm>
              </p:grpSpPr>
              <p:grpSp>
                <p:nvGrpSpPr>
                  <p:cNvPr id="34" name="Group 33">
                    <a:extLst>
                      <a:ext uri="{FF2B5EF4-FFF2-40B4-BE49-F238E27FC236}">
                        <a16:creationId xmlns:a16="http://schemas.microsoft.com/office/drawing/2014/main" id="{20298726-23E4-6923-22B3-BFFAC1BBBA48}"/>
                      </a:ext>
                    </a:extLst>
                  </p:cNvPr>
                  <p:cNvGrpSpPr/>
                  <p:nvPr/>
                </p:nvGrpSpPr>
                <p:grpSpPr>
                  <a:xfrm>
                    <a:off x="9550796" y="5085184"/>
                    <a:ext cx="2016224" cy="1055091"/>
                    <a:chOff x="7318548" y="3861048"/>
                    <a:chExt cx="2016224" cy="1055091"/>
                  </a:xfrm>
                </p:grpSpPr>
                <p:sp>
                  <p:nvSpPr>
                    <p:cNvPr id="36" name="Rectangle: Diagonal Corners Rounded 35">
                      <a:extLst>
                        <a:ext uri="{FF2B5EF4-FFF2-40B4-BE49-F238E27FC236}">
                          <a16:creationId xmlns:a16="http://schemas.microsoft.com/office/drawing/2014/main" id="{69CD42F4-D374-2939-A731-180E584B96BF}"/>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7" name="Rectangle: Diagonal Corners Rounded 36">
                      <a:extLst>
                        <a:ext uri="{FF2B5EF4-FFF2-40B4-BE49-F238E27FC236}">
                          <a16:creationId xmlns:a16="http://schemas.microsoft.com/office/drawing/2014/main" id="{6B1D4D27-F479-6F7C-3F71-9AE35D25C652}"/>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8" name="Arrow: Up-Down 37">
                      <a:extLst>
                        <a:ext uri="{FF2B5EF4-FFF2-40B4-BE49-F238E27FC236}">
                          <a16:creationId xmlns:a16="http://schemas.microsoft.com/office/drawing/2014/main" id="{DCE71093-DB0B-D703-0B25-36753D5BA44C}"/>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9" name="Picture 38" descr="A black and white math symbol&#10;&#10;Description automatically generated">
                      <a:extLst>
                        <a:ext uri="{FF2B5EF4-FFF2-40B4-BE49-F238E27FC236}">
                          <a16:creationId xmlns:a16="http://schemas.microsoft.com/office/drawing/2014/main" id="{05503702-C79F-754A-A3EB-5C078DFA3A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35" name="TextBox 34">
                    <a:extLst>
                      <a:ext uri="{FF2B5EF4-FFF2-40B4-BE49-F238E27FC236}">
                        <a16:creationId xmlns:a16="http://schemas.microsoft.com/office/drawing/2014/main" id="{172EC44F-5908-213B-AF1B-998392C91CF7}"/>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28" name="Rectangle: Diagonal Corners Rounded 27">
                  <a:extLst>
                    <a:ext uri="{FF2B5EF4-FFF2-40B4-BE49-F238E27FC236}">
                      <a16:creationId xmlns:a16="http://schemas.microsoft.com/office/drawing/2014/main" id="{D163F2A2-C649-708A-5DAF-1F9569F72AC8}"/>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9" name="Rectangle: Diagonal Corners Rounded 28">
                  <a:extLst>
                    <a:ext uri="{FF2B5EF4-FFF2-40B4-BE49-F238E27FC236}">
                      <a16:creationId xmlns:a16="http://schemas.microsoft.com/office/drawing/2014/main" id="{A800CA90-3B60-AA41-77A6-E03C818D03F7}"/>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0" name="Rectangle: Diagonal Corners Rounded 29">
                  <a:extLst>
                    <a:ext uri="{FF2B5EF4-FFF2-40B4-BE49-F238E27FC236}">
                      <a16:creationId xmlns:a16="http://schemas.microsoft.com/office/drawing/2014/main" id="{E7C6D19B-33B5-3692-7FED-DFC8495171DB}"/>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1" name="Rectangle: Diagonal Corners Rounded 30">
                  <a:extLst>
                    <a:ext uri="{FF2B5EF4-FFF2-40B4-BE49-F238E27FC236}">
                      <a16:creationId xmlns:a16="http://schemas.microsoft.com/office/drawing/2014/main" id="{83B04AE2-636A-E13D-0848-59FDA59C859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2" name="Rectangle: Diagonal Corners Rounded 31">
                  <a:extLst>
                    <a:ext uri="{FF2B5EF4-FFF2-40B4-BE49-F238E27FC236}">
                      <a16:creationId xmlns:a16="http://schemas.microsoft.com/office/drawing/2014/main" id="{FD0BE8E0-0633-AFD5-6D03-6EC1D9FB51B7}"/>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3" name="Rectangle: Diagonal Corners Rounded 32">
                  <a:extLst>
                    <a:ext uri="{FF2B5EF4-FFF2-40B4-BE49-F238E27FC236}">
                      <a16:creationId xmlns:a16="http://schemas.microsoft.com/office/drawing/2014/main" id="{BECE6FCA-5031-E510-615A-454970A1B58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4" name="TextBox 53">
                <a:extLst>
                  <a:ext uri="{FF2B5EF4-FFF2-40B4-BE49-F238E27FC236}">
                    <a16:creationId xmlns:a16="http://schemas.microsoft.com/office/drawing/2014/main" id="{3DB93010-62ED-528B-92DF-E15C056CAEDB}"/>
                  </a:ext>
                </a:extLst>
              </p:cNvPr>
              <p:cNvSpPr txBox="1"/>
              <p:nvPr/>
            </p:nvSpPr>
            <p:spPr>
              <a:xfrm>
                <a:off x="4120332" y="4598734"/>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1" name="Arrow: Right 60">
              <a:extLst>
                <a:ext uri="{FF2B5EF4-FFF2-40B4-BE49-F238E27FC236}">
                  <a16:creationId xmlns:a16="http://schemas.microsoft.com/office/drawing/2014/main" id="{27260341-6863-27B4-A923-3DEB8DC6DE60}"/>
                </a:ext>
              </a:extLst>
            </p:cNvPr>
            <p:cNvSpPr/>
            <p:nvPr/>
          </p:nvSpPr>
          <p:spPr>
            <a:xfrm rot="9987984">
              <a:off x="5768333" y="5248550"/>
              <a:ext cx="978408" cy="3116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grpSp>
      <p:grpSp>
        <p:nvGrpSpPr>
          <p:cNvPr id="19456" name="Group 19455">
            <a:extLst>
              <a:ext uri="{FF2B5EF4-FFF2-40B4-BE49-F238E27FC236}">
                <a16:creationId xmlns:a16="http://schemas.microsoft.com/office/drawing/2014/main" id="{782E2DC1-8773-51DF-B2FA-EA2882CD45E2}"/>
              </a:ext>
            </a:extLst>
          </p:cNvPr>
          <p:cNvGrpSpPr/>
          <p:nvPr/>
        </p:nvGrpSpPr>
        <p:grpSpPr>
          <a:xfrm>
            <a:off x="8619563" y="4836830"/>
            <a:ext cx="3471987" cy="1839309"/>
            <a:chOff x="8619563" y="4836830"/>
            <a:chExt cx="3471987" cy="1839309"/>
          </a:xfrm>
        </p:grpSpPr>
        <p:grpSp>
          <p:nvGrpSpPr>
            <p:cNvPr id="59" name="Group 58">
              <a:extLst>
                <a:ext uri="{FF2B5EF4-FFF2-40B4-BE49-F238E27FC236}">
                  <a16:creationId xmlns:a16="http://schemas.microsoft.com/office/drawing/2014/main" id="{EBB617A9-7B10-2968-04F8-09D50E10652D}"/>
                </a:ext>
              </a:extLst>
            </p:cNvPr>
            <p:cNvGrpSpPr/>
            <p:nvPr/>
          </p:nvGrpSpPr>
          <p:grpSpPr>
            <a:xfrm>
              <a:off x="9665468" y="4836830"/>
              <a:ext cx="2426082" cy="1839309"/>
              <a:chOff x="9532386" y="4738645"/>
              <a:chExt cx="2426082" cy="1839309"/>
            </a:xfrm>
          </p:grpSpPr>
          <p:grpSp>
            <p:nvGrpSpPr>
              <p:cNvPr id="40" name="Group 39">
                <a:extLst>
                  <a:ext uri="{FF2B5EF4-FFF2-40B4-BE49-F238E27FC236}">
                    <a16:creationId xmlns:a16="http://schemas.microsoft.com/office/drawing/2014/main" id="{C1DC0069-07D4-18DC-6B8B-B15FFA885978}"/>
                  </a:ext>
                </a:extLst>
              </p:cNvPr>
              <p:cNvGrpSpPr/>
              <p:nvPr/>
            </p:nvGrpSpPr>
            <p:grpSpPr>
              <a:xfrm>
                <a:off x="9532386" y="5179236"/>
                <a:ext cx="1800239" cy="1398718"/>
                <a:chOff x="8179478" y="3854993"/>
                <a:chExt cx="2113697" cy="1542290"/>
              </a:xfrm>
            </p:grpSpPr>
            <p:grpSp>
              <p:nvGrpSpPr>
                <p:cNvPr id="41" name="Group 40">
                  <a:extLst>
                    <a:ext uri="{FF2B5EF4-FFF2-40B4-BE49-F238E27FC236}">
                      <a16:creationId xmlns:a16="http://schemas.microsoft.com/office/drawing/2014/main" id="{E292197B-0B75-93B6-72BA-148757E463D5}"/>
                    </a:ext>
                  </a:extLst>
                </p:cNvPr>
                <p:cNvGrpSpPr/>
                <p:nvPr/>
              </p:nvGrpSpPr>
              <p:grpSpPr>
                <a:xfrm>
                  <a:off x="8179478" y="4316762"/>
                  <a:ext cx="1443244" cy="648071"/>
                  <a:chOff x="9258093" y="5085184"/>
                  <a:chExt cx="2308927" cy="1055091"/>
                </a:xfrm>
              </p:grpSpPr>
              <p:grpSp>
                <p:nvGrpSpPr>
                  <p:cNvPr id="48" name="Group 47">
                    <a:extLst>
                      <a:ext uri="{FF2B5EF4-FFF2-40B4-BE49-F238E27FC236}">
                        <a16:creationId xmlns:a16="http://schemas.microsoft.com/office/drawing/2014/main" id="{64B81F8D-2CE2-89B2-A4F8-B345C7238E48}"/>
                      </a:ext>
                    </a:extLst>
                  </p:cNvPr>
                  <p:cNvGrpSpPr/>
                  <p:nvPr/>
                </p:nvGrpSpPr>
                <p:grpSpPr>
                  <a:xfrm>
                    <a:off x="9550796" y="5085184"/>
                    <a:ext cx="2016224" cy="1055091"/>
                    <a:chOff x="7318548" y="3861048"/>
                    <a:chExt cx="2016224" cy="1055091"/>
                  </a:xfrm>
                </p:grpSpPr>
                <p:sp>
                  <p:nvSpPr>
                    <p:cNvPr id="50" name="Rectangle: Diagonal Corners Rounded 49">
                      <a:extLst>
                        <a:ext uri="{FF2B5EF4-FFF2-40B4-BE49-F238E27FC236}">
                          <a16:creationId xmlns:a16="http://schemas.microsoft.com/office/drawing/2014/main" id="{8A88A8A9-4681-06B6-419C-4EBC08ABC6DB}"/>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1" name="Rectangle: Diagonal Corners Rounded 50">
                      <a:extLst>
                        <a:ext uri="{FF2B5EF4-FFF2-40B4-BE49-F238E27FC236}">
                          <a16:creationId xmlns:a16="http://schemas.microsoft.com/office/drawing/2014/main" id="{330101CF-075F-63E2-DFEB-2BA225B5C298}"/>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2" name="Arrow: Up-Down 51">
                      <a:extLst>
                        <a:ext uri="{FF2B5EF4-FFF2-40B4-BE49-F238E27FC236}">
                          <a16:creationId xmlns:a16="http://schemas.microsoft.com/office/drawing/2014/main" id="{1B5D5545-D78A-92E6-097F-F21EB7B79347}"/>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3" name="Picture 52" descr="A black and white math symbol&#10;&#10;Description automatically generated">
                      <a:extLst>
                        <a:ext uri="{FF2B5EF4-FFF2-40B4-BE49-F238E27FC236}">
                          <a16:creationId xmlns:a16="http://schemas.microsoft.com/office/drawing/2014/main" id="{D18DC40B-495A-16CA-84B9-F32DA0A38B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49" name="TextBox 48">
                    <a:extLst>
                      <a:ext uri="{FF2B5EF4-FFF2-40B4-BE49-F238E27FC236}">
                        <a16:creationId xmlns:a16="http://schemas.microsoft.com/office/drawing/2014/main" id="{CA961917-23F0-E580-2DF7-7B9079008C09}"/>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42" name="Rectangle: Diagonal Corners Rounded 41">
                  <a:extLst>
                    <a:ext uri="{FF2B5EF4-FFF2-40B4-BE49-F238E27FC236}">
                      <a16:creationId xmlns:a16="http://schemas.microsoft.com/office/drawing/2014/main" id="{85965020-0D94-6123-1C21-7EEEBE30068D}"/>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3" name="Rectangle: Diagonal Corners Rounded 42">
                  <a:extLst>
                    <a:ext uri="{FF2B5EF4-FFF2-40B4-BE49-F238E27FC236}">
                      <a16:creationId xmlns:a16="http://schemas.microsoft.com/office/drawing/2014/main" id="{5CC1BB10-F45C-6A5D-E888-FD997436C69B}"/>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4" name="Rectangle: Diagonal Corners Rounded 43">
                  <a:extLst>
                    <a:ext uri="{FF2B5EF4-FFF2-40B4-BE49-F238E27FC236}">
                      <a16:creationId xmlns:a16="http://schemas.microsoft.com/office/drawing/2014/main" id="{ACD9B95A-A3B1-20BE-607C-45A0FFBBFB6D}"/>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5" name="Rectangle: Diagonal Corners Rounded 44">
                  <a:extLst>
                    <a:ext uri="{FF2B5EF4-FFF2-40B4-BE49-F238E27FC236}">
                      <a16:creationId xmlns:a16="http://schemas.microsoft.com/office/drawing/2014/main" id="{3174F8D3-C1A7-11C9-B565-5086E914A3D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6" name="Rectangle: Diagonal Corners Rounded 45">
                  <a:extLst>
                    <a:ext uri="{FF2B5EF4-FFF2-40B4-BE49-F238E27FC236}">
                      <a16:creationId xmlns:a16="http://schemas.microsoft.com/office/drawing/2014/main" id="{3C8DBD04-A7DB-F46C-A09E-32FC2D3B72E4}"/>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7" name="Rectangle: Diagonal Corners Rounded 46">
                  <a:extLst>
                    <a:ext uri="{FF2B5EF4-FFF2-40B4-BE49-F238E27FC236}">
                      <a16:creationId xmlns:a16="http://schemas.microsoft.com/office/drawing/2014/main" id="{BFF6D924-099E-A853-874E-236043AC7CD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5" name="TextBox 54">
                <a:extLst>
                  <a:ext uri="{FF2B5EF4-FFF2-40B4-BE49-F238E27FC236}">
                    <a16:creationId xmlns:a16="http://schemas.microsoft.com/office/drawing/2014/main" id="{23E8D7AF-B8D0-8F58-97A1-AE73C7F9A7AD}"/>
                  </a:ext>
                </a:extLst>
              </p:cNvPr>
              <p:cNvSpPr txBox="1"/>
              <p:nvPr/>
            </p:nvSpPr>
            <p:spPr>
              <a:xfrm>
                <a:off x="9641487" y="4738645"/>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2" name="Arrow: Right 61">
              <a:extLst>
                <a:ext uri="{FF2B5EF4-FFF2-40B4-BE49-F238E27FC236}">
                  <a16:creationId xmlns:a16="http://schemas.microsoft.com/office/drawing/2014/main" id="{86205857-783F-B43A-71A1-166966F769C2}"/>
                </a:ext>
              </a:extLst>
            </p:cNvPr>
            <p:cNvSpPr/>
            <p:nvPr/>
          </p:nvSpPr>
          <p:spPr>
            <a:xfrm rot="1538172">
              <a:off x="8619563" y="5666677"/>
              <a:ext cx="978408" cy="31168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p>
          </p:txBody>
        </p:sp>
      </p:grpSp>
      <p:grpSp>
        <p:nvGrpSpPr>
          <p:cNvPr id="19460" name="Group 19459">
            <a:extLst>
              <a:ext uri="{FF2B5EF4-FFF2-40B4-BE49-F238E27FC236}">
                <a16:creationId xmlns:a16="http://schemas.microsoft.com/office/drawing/2014/main" id="{A413CF17-3285-D0D6-C479-CE20C8B0F5B3}"/>
              </a:ext>
            </a:extLst>
          </p:cNvPr>
          <p:cNvGrpSpPr/>
          <p:nvPr/>
        </p:nvGrpSpPr>
        <p:grpSpPr>
          <a:xfrm>
            <a:off x="8535292" y="2910607"/>
            <a:ext cx="3608051" cy="1736692"/>
            <a:chOff x="8535292" y="2910607"/>
            <a:chExt cx="3608051" cy="1736692"/>
          </a:xfrm>
        </p:grpSpPr>
        <p:grpSp>
          <p:nvGrpSpPr>
            <p:cNvPr id="60" name="Group 59">
              <a:extLst>
                <a:ext uri="{FF2B5EF4-FFF2-40B4-BE49-F238E27FC236}">
                  <a16:creationId xmlns:a16="http://schemas.microsoft.com/office/drawing/2014/main" id="{76ABA13D-64DC-E4A6-1434-A0B7D247B8D3}"/>
                </a:ext>
              </a:extLst>
            </p:cNvPr>
            <p:cNvGrpSpPr/>
            <p:nvPr/>
          </p:nvGrpSpPr>
          <p:grpSpPr>
            <a:xfrm>
              <a:off x="8535292" y="2910607"/>
              <a:ext cx="3608051" cy="1398718"/>
              <a:chOff x="8535292" y="2910607"/>
              <a:chExt cx="3608051" cy="1398718"/>
            </a:xfrm>
          </p:grpSpPr>
          <p:grpSp>
            <p:nvGrpSpPr>
              <p:cNvPr id="24" name="Group 23">
                <a:extLst>
                  <a:ext uri="{FF2B5EF4-FFF2-40B4-BE49-F238E27FC236}">
                    <a16:creationId xmlns:a16="http://schemas.microsoft.com/office/drawing/2014/main" id="{057E381A-63E6-11D8-75AF-FB8C5D0B885E}"/>
                  </a:ext>
                </a:extLst>
              </p:cNvPr>
              <p:cNvGrpSpPr/>
              <p:nvPr/>
            </p:nvGrpSpPr>
            <p:grpSpPr>
              <a:xfrm>
                <a:off x="8535292" y="2910607"/>
                <a:ext cx="1800239" cy="1398718"/>
                <a:chOff x="8179478" y="3854993"/>
                <a:chExt cx="2113697" cy="1542290"/>
              </a:xfrm>
            </p:grpSpPr>
            <p:grpSp>
              <p:nvGrpSpPr>
                <p:cNvPr id="10" name="Group 9">
                  <a:extLst>
                    <a:ext uri="{FF2B5EF4-FFF2-40B4-BE49-F238E27FC236}">
                      <a16:creationId xmlns:a16="http://schemas.microsoft.com/office/drawing/2014/main" id="{66E50E9E-E590-3CFA-51E5-6888BCBD19CF}"/>
                    </a:ext>
                  </a:extLst>
                </p:cNvPr>
                <p:cNvGrpSpPr/>
                <p:nvPr/>
              </p:nvGrpSpPr>
              <p:grpSpPr>
                <a:xfrm>
                  <a:off x="8179478" y="4316762"/>
                  <a:ext cx="1443244" cy="648071"/>
                  <a:chOff x="9258093" y="5085184"/>
                  <a:chExt cx="2308927" cy="1055091"/>
                </a:xfrm>
              </p:grpSpPr>
              <p:grpSp>
                <p:nvGrpSpPr>
                  <p:cNvPr id="12" name="Group 11">
                    <a:extLst>
                      <a:ext uri="{FF2B5EF4-FFF2-40B4-BE49-F238E27FC236}">
                        <a16:creationId xmlns:a16="http://schemas.microsoft.com/office/drawing/2014/main" id="{E2A2B711-8C2F-3F28-4ED2-9861B7F4A494}"/>
                      </a:ext>
                    </a:extLst>
                  </p:cNvPr>
                  <p:cNvGrpSpPr/>
                  <p:nvPr/>
                </p:nvGrpSpPr>
                <p:grpSpPr>
                  <a:xfrm>
                    <a:off x="9550796" y="5085184"/>
                    <a:ext cx="2016224" cy="1055091"/>
                    <a:chOff x="7318548" y="3861048"/>
                    <a:chExt cx="2016224" cy="1055091"/>
                  </a:xfrm>
                </p:grpSpPr>
                <p:sp>
                  <p:nvSpPr>
                    <p:cNvPr id="14" name="Rectangle: Diagonal Corners Rounded 13">
                      <a:extLst>
                        <a:ext uri="{FF2B5EF4-FFF2-40B4-BE49-F238E27FC236}">
                          <a16:creationId xmlns:a16="http://schemas.microsoft.com/office/drawing/2014/main" id="{4C1D4B4E-8B15-7286-8DDE-C7264F00594A}"/>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5" name="Rectangle: Diagonal Corners Rounded 14">
                      <a:extLst>
                        <a:ext uri="{FF2B5EF4-FFF2-40B4-BE49-F238E27FC236}">
                          <a16:creationId xmlns:a16="http://schemas.microsoft.com/office/drawing/2014/main" id="{B61AFBA8-DC6B-B3D1-E8CC-E7E8BA398353}"/>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6" name="Arrow: Up-Down 15">
                      <a:extLst>
                        <a:ext uri="{FF2B5EF4-FFF2-40B4-BE49-F238E27FC236}">
                          <a16:creationId xmlns:a16="http://schemas.microsoft.com/office/drawing/2014/main" id="{A1D6D07D-AFEC-4F74-72D8-2A3142D8546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black and white math symbol&#10;&#10;Description automatically generated">
                      <a:extLst>
                        <a:ext uri="{FF2B5EF4-FFF2-40B4-BE49-F238E27FC236}">
                          <a16:creationId xmlns:a16="http://schemas.microsoft.com/office/drawing/2014/main" id="{692462AF-98A1-C79E-3957-8907CBA2E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3" name="TextBox 12">
                    <a:extLst>
                      <a:ext uri="{FF2B5EF4-FFF2-40B4-BE49-F238E27FC236}">
                        <a16:creationId xmlns:a16="http://schemas.microsoft.com/office/drawing/2014/main" id="{0E8A3210-7CA6-1425-4DBB-065AF730302C}"/>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18" name="Rectangle: Diagonal Corners Rounded 17">
                  <a:extLst>
                    <a:ext uri="{FF2B5EF4-FFF2-40B4-BE49-F238E27FC236}">
                      <a16:creationId xmlns:a16="http://schemas.microsoft.com/office/drawing/2014/main" id="{D3AFE1F1-A0BD-C6D7-2416-E4CBEBDCDDEC}"/>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9" name="Rectangle: Diagonal Corners Rounded 18">
                  <a:extLst>
                    <a:ext uri="{FF2B5EF4-FFF2-40B4-BE49-F238E27FC236}">
                      <a16:creationId xmlns:a16="http://schemas.microsoft.com/office/drawing/2014/main" id="{B111FEEE-BDE5-D614-3D5E-87036DD34CBC}"/>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0" name="Rectangle: Diagonal Corners Rounded 19">
                  <a:extLst>
                    <a:ext uri="{FF2B5EF4-FFF2-40B4-BE49-F238E27FC236}">
                      <a16:creationId xmlns:a16="http://schemas.microsoft.com/office/drawing/2014/main" id="{EA2DDFA6-083F-7CC0-8F03-5CD2F3C7781F}"/>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1" name="Rectangle: Diagonal Corners Rounded 20">
                  <a:extLst>
                    <a:ext uri="{FF2B5EF4-FFF2-40B4-BE49-F238E27FC236}">
                      <a16:creationId xmlns:a16="http://schemas.microsoft.com/office/drawing/2014/main" id="{1F867F4F-B57C-415B-0AE6-D7B65835FCFD}"/>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2" name="Rectangle: Diagonal Corners Rounded 21">
                  <a:extLst>
                    <a:ext uri="{FF2B5EF4-FFF2-40B4-BE49-F238E27FC236}">
                      <a16:creationId xmlns:a16="http://schemas.microsoft.com/office/drawing/2014/main" id="{A8EFBF8E-18AF-2D2E-7F75-C76ABD99DCCE}"/>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3" name="Rectangle: Diagonal Corners Rounded 22">
                  <a:extLst>
                    <a:ext uri="{FF2B5EF4-FFF2-40B4-BE49-F238E27FC236}">
                      <a16:creationId xmlns:a16="http://schemas.microsoft.com/office/drawing/2014/main" id="{29476659-7E4C-53B9-F3E1-E5860A92750D}"/>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6" name="TextBox 55">
                <a:extLst>
                  <a:ext uri="{FF2B5EF4-FFF2-40B4-BE49-F238E27FC236}">
                    <a16:creationId xmlns:a16="http://schemas.microsoft.com/office/drawing/2014/main" id="{6C11C1F7-ABB5-DF6D-D225-C9692D3A8AD1}"/>
                  </a:ext>
                </a:extLst>
              </p:cNvPr>
              <p:cNvSpPr txBox="1"/>
              <p:nvPr/>
            </p:nvSpPr>
            <p:spPr>
              <a:xfrm>
                <a:off x="9826362" y="3408486"/>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3" name="Arrow: Right 62">
              <a:extLst>
                <a:ext uri="{FF2B5EF4-FFF2-40B4-BE49-F238E27FC236}">
                  <a16:creationId xmlns:a16="http://schemas.microsoft.com/office/drawing/2014/main" id="{700421C7-E7D1-5D49-00A6-EC2446F64C98}"/>
                </a:ext>
              </a:extLst>
            </p:cNvPr>
            <p:cNvSpPr/>
            <p:nvPr/>
          </p:nvSpPr>
          <p:spPr>
            <a:xfrm rot="19733526">
              <a:off x="8573400" y="4335611"/>
              <a:ext cx="618355" cy="311688"/>
            </a:xfrm>
            <a:prstGeom prst="rightArrow">
              <a:avLst/>
            </a:prstGeom>
            <a:solidFill>
              <a:srgbClr val="7030A0">
                <a:alpha val="34118"/>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2700000" scaled="1"/>
                  <a:tileRect/>
                </a:gradFill>
              </a:endParaRPr>
            </a:p>
          </p:txBody>
        </p:sp>
      </p:grpSp>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750"/>
                                        <p:tgtEl>
                                          <p:spTgt spid="25"/>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9460"/>
                                        </p:tgtEl>
                                        <p:attrNameLst>
                                          <p:attrName>style.visibility</p:attrName>
                                        </p:attrNameLst>
                                      </p:cBhvr>
                                      <p:to>
                                        <p:strVal val="visible"/>
                                      </p:to>
                                    </p:set>
                                    <p:animEffect transition="in" filter="fade">
                                      <p:cBhvr>
                                        <p:cTn id="16" dur="1750"/>
                                        <p:tgtEl>
                                          <p:spTgt spid="19460"/>
                                        </p:tgtEl>
                                      </p:cBhvr>
                                    </p:animEffect>
                                  </p:childTnLst>
                                </p:cTn>
                              </p:par>
                              <p:par>
                                <p:cTn id="17" presetID="10" presetClass="entr" presetSubtype="0" fill="hold" nodeType="withEffect">
                                  <p:stCondLst>
                                    <p:cond delay="1750"/>
                                  </p:stCondLst>
                                  <p:childTnLst>
                                    <p:set>
                                      <p:cBhvr>
                                        <p:cTn id="18" dur="1" fill="hold">
                                          <p:stCondLst>
                                            <p:cond delay="0"/>
                                          </p:stCondLst>
                                        </p:cTn>
                                        <p:tgtEl>
                                          <p:spTgt spid="19457"/>
                                        </p:tgtEl>
                                        <p:attrNameLst>
                                          <p:attrName>style.visibility</p:attrName>
                                        </p:attrNameLst>
                                      </p:cBhvr>
                                      <p:to>
                                        <p:strVal val="visible"/>
                                      </p:to>
                                    </p:set>
                                    <p:animEffect transition="in" filter="fade">
                                      <p:cBhvr>
                                        <p:cTn id="19" dur="1750"/>
                                        <p:tgtEl>
                                          <p:spTgt spid="19457"/>
                                        </p:tgtEl>
                                      </p:cBhvr>
                                    </p:animEffect>
                                  </p:childTnLst>
                                </p:cTn>
                              </p:par>
                              <p:par>
                                <p:cTn id="20" presetID="10" presetClass="entr" presetSubtype="0" fill="hold" nodeType="withEffect">
                                  <p:stCondLst>
                                    <p:cond delay="1750"/>
                                  </p:stCondLst>
                                  <p:childTnLst>
                                    <p:set>
                                      <p:cBhvr>
                                        <p:cTn id="21" dur="1" fill="hold">
                                          <p:stCondLst>
                                            <p:cond delay="0"/>
                                          </p:stCondLst>
                                        </p:cTn>
                                        <p:tgtEl>
                                          <p:spTgt spid="19456"/>
                                        </p:tgtEl>
                                        <p:attrNameLst>
                                          <p:attrName>style.visibility</p:attrName>
                                        </p:attrNameLst>
                                      </p:cBhvr>
                                      <p:to>
                                        <p:strVal val="visible"/>
                                      </p:to>
                                    </p:set>
                                    <p:animEffect transition="in" filter="fade">
                                      <p:cBhvr>
                                        <p:cTn id="22" dur="1750"/>
                                        <p:tgtEl>
                                          <p:spTgt spid="19456"/>
                                        </p:tgtEl>
                                      </p:cBhvr>
                                    </p:animEffect>
                                  </p:childTnLst>
                                </p:cTn>
                              </p:par>
                            </p:childTnLst>
                          </p:cTn>
                        </p:par>
                        <p:par>
                          <p:cTn id="23" fill="hold">
                            <p:stCondLst>
                              <p:cond delay="7500"/>
                            </p:stCondLst>
                            <p:childTnLst>
                              <p:par>
                                <p:cTn id="24" presetID="10" presetClass="entr" presetSubtype="0" fill="hold" grpId="0" nodeType="after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1DAD-ADE3-33C9-6116-7C285F47FB8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64B2F6C-A4F0-E82E-6EA5-351649900E5D}"/>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8E6F3DF-1ED2-91C3-8297-B1F60A09170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B828E7DA-7C1C-FA85-50E0-16C84949A79F}"/>
              </a:ext>
            </a:extLst>
          </p:cNvPr>
          <p:cNvGraphicFramePr>
            <a:graphicFrameLocks/>
          </p:cNvGraphicFramePr>
          <p:nvPr>
            <p:extLst>
              <p:ext uri="{D42A27DB-BD31-4B8C-83A1-F6EECF244321}">
                <p14:modId xmlns:p14="http://schemas.microsoft.com/office/powerpoint/2010/main" val="2416665140"/>
              </p:ext>
            </p:extLst>
          </p:nvPr>
        </p:nvGraphicFramePr>
        <p:xfrm>
          <a:off x="4364226"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lock and a tree with a light trail&#10;&#10;Description automatically generated with medium confidence">
            <a:extLst>
              <a:ext uri="{FF2B5EF4-FFF2-40B4-BE49-F238E27FC236}">
                <a16:creationId xmlns:a16="http://schemas.microsoft.com/office/drawing/2014/main" id="{269E5CD2-A61E-AD33-BAAA-6C4F628FF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920" y="2936776"/>
            <a:ext cx="5062872" cy="3048000"/>
          </a:xfrm>
          <a:prstGeom prst="rect">
            <a:avLst/>
          </a:prstGeom>
        </p:spPr>
      </p:pic>
      <p:pic>
        <p:nvPicPr>
          <p:cNvPr id="9" name="Picture 8" descr="A pie chart and pie chart&#10;&#10;Description automatically generated with medium confidence">
            <a:extLst>
              <a:ext uri="{FF2B5EF4-FFF2-40B4-BE49-F238E27FC236}">
                <a16:creationId xmlns:a16="http://schemas.microsoft.com/office/drawing/2014/main" id="{0CDBC6E8-FB4D-51AD-1A6B-013B683C2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048" y="4728470"/>
            <a:ext cx="3384376" cy="1956048"/>
          </a:xfrm>
          <a:prstGeom prst="rect">
            <a:avLst/>
          </a:prstGeom>
        </p:spPr>
      </p:pic>
    </p:spTree>
    <p:extLst>
      <p:ext uri="{BB962C8B-B14F-4D97-AF65-F5344CB8AC3E}">
        <p14:creationId xmlns:p14="http://schemas.microsoft.com/office/powerpoint/2010/main" val="3989020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1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750"/>
                                        <p:tgtEl>
                                          <p:spTgt spid="7"/>
                                        </p:tgtEl>
                                      </p:cBhvr>
                                    </p:animEffect>
                                    <p:anim calcmode="lin" valueType="num">
                                      <p:cBhvr>
                                        <p:cTn id="13" dur="1750" fill="hold"/>
                                        <p:tgtEl>
                                          <p:spTgt spid="7"/>
                                        </p:tgtEl>
                                        <p:attrNameLst>
                                          <p:attrName>ppt_x</p:attrName>
                                        </p:attrNameLst>
                                      </p:cBhvr>
                                      <p:tavLst>
                                        <p:tav tm="0">
                                          <p:val>
                                            <p:strVal val="#ppt_x"/>
                                          </p:val>
                                        </p:tav>
                                        <p:tav tm="100000">
                                          <p:val>
                                            <p:strVal val="#ppt_x"/>
                                          </p:val>
                                        </p:tav>
                                      </p:tavLst>
                                    </p:anim>
                                    <p:anim calcmode="lin" valueType="num">
                                      <p:cBhvr>
                                        <p:cTn id="14" dur="1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175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1750"/>
                                        <p:tgtEl>
                                          <p:spTgt spid="19459">
                                            <p:txEl>
                                              <p:pRg st="1" end="1"/>
                                            </p:txEl>
                                          </p:spTgt>
                                        </p:tgtEl>
                                      </p:cBhvr>
                                    </p:animEffect>
                                  </p:childTnLst>
                                </p:cTn>
                              </p:par>
                            </p:childTnLst>
                          </p:cTn>
                        </p:par>
                        <p:par>
                          <p:cTn id="25" fill="hold">
                            <p:stCondLst>
                              <p:cond delay="1750"/>
                            </p:stCondLst>
                            <p:childTnLst>
                              <p:par>
                                <p:cTn id="26" presetID="42" presetClass="entr" presetSubtype="0" fill="hold" nodeType="afterEffect">
                                  <p:stCondLst>
                                    <p:cond delay="17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assessment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44824"/>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attributes.  This impacted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a:xfrm>
            <a:off x="1522413" y="1772816"/>
            <a:ext cx="9829800" cy="4187825"/>
          </a:xfrm>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sz="800"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sz="800" dirty="0"/>
          </a:p>
          <a:p>
            <a:pPr eaLnBrk="1" hangingPunct="1"/>
            <a:r>
              <a:rPr lang="en-US" altLang="en-US" dirty="0"/>
              <a:t>Create new custom metrics to increase range of automated criteria designed to rate a ‘good’ explanation.</a:t>
            </a:r>
          </a:p>
          <a:p>
            <a:pPr eaLnBrk="1" hangingPunct="1"/>
            <a:endParaRPr lang="en-US" altLang="en-US" sz="800" dirty="0"/>
          </a:p>
          <a:p>
            <a:pPr eaLnBrk="1" hangingPunct="1"/>
            <a:r>
              <a:rPr lang="en-US" altLang="en-US" dirty="0"/>
              <a:t>Feed combinations of XAI output</a:t>
            </a:r>
            <a:r>
              <a:rPr lang="en-US" altLang="en-US" b="1" dirty="0"/>
              <a:t>s</a:t>
            </a:r>
            <a:r>
              <a:rPr lang="en-US" altLang="en-US" dirty="0"/>
              <a:t> into an LLM or LAM and assess merits of the human readable output (via survey).</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a:p>
            <a:pPr eaLnBrk="1" hangingPunct="1"/>
            <a:r>
              <a:rPr lang="en-US" altLang="en-US" dirty="0"/>
              <a:t>Access to new and ‘almost real’ world credit card fraud data on which to experiment and test hypotheses. </a:t>
            </a:r>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862322"/>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a:p>
            <a:pPr marL="285750" indent="-285750">
              <a:buFont typeface="Arial" panose="020B0604020202020204" pitchFamily="34" charset="0"/>
              <a:buChar char="•"/>
            </a:pPr>
            <a:r>
              <a:rPr lang="en-IE" dirty="0"/>
              <a:t>Get spec of Kubeflow Notebook</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dirty="0">
                <a:latin typeface="CMBX12"/>
              </a:rPr>
              <a:t>IF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dirty="0">
                <a:latin typeface="CMBX12"/>
              </a:rPr>
              <a:t>THEN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629916"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676</TotalTime>
  <Words>3963</Words>
  <Application>Microsoft Office PowerPoint</Application>
  <PresentationFormat>Custom</PresentationFormat>
  <Paragraphs>283</Paragraphs>
  <Slides>30</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Cambria</vt:lpstr>
      <vt:lpstr>CMBX12</vt:lpstr>
      <vt:lpstr>CMR12</vt:lpstr>
      <vt:lpstr>CourierStd</vt:lpstr>
      <vt:lpstr>Lato</vt:lpstr>
      <vt:lpstr>Söhne</vt:lpstr>
      <vt:lpstr>STIXTwoText</vt:lpstr>
      <vt:lpstr>STIXTwoText-Bold</vt:lpstr>
      <vt:lpstr>STIXTwoText-Italic</vt:lpstr>
      <vt:lpstr>system-ui</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vt:lpstr>
      <vt:lpstr>XAI: Set Up Model + Verify XAI Methods</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75</cp:revision>
  <dcterms:created xsi:type="dcterms:W3CDTF">2024-02-06T21:07:42Z</dcterms:created>
  <dcterms:modified xsi:type="dcterms:W3CDTF">2024-03-05T20:19:34Z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